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3"/>
  </p:notesMasterIdLst>
  <p:sldIdLst>
    <p:sldId id="301" r:id="rId6"/>
    <p:sldId id="283" r:id="rId7"/>
    <p:sldId id="328" r:id="rId8"/>
    <p:sldId id="309" r:id="rId9"/>
    <p:sldId id="292" r:id="rId10"/>
    <p:sldId id="310" r:id="rId11"/>
    <p:sldId id="327" r:id="rId12"/>
    <p:sldId id="264" r:id="rId13"/>
    <p:sldId id="278" r:id="rId14"/>
    <p:sldId id="316" r:id="rId15"/>
    <p:sldId id="317" r:id="rId16"/>
    <p:sldId id="314" r:id="rId17"/>
    <p:sldId id="318" r:id="rId18"/>
    <p:sldId id="290" r:id="rId19"/>
    <p:sldId id="267" r:id="rId20"/>
    <p:sldId id="320" r:id="rId21"/>
    <p:sldId id="325" r:id="rId22"/>
    <p:sldId id="321" r:id="rId23"/>
    <p:sldId id="312" r:id="rId24"/>
    <p:sldId id="293" r:id="rId25"/>
    <p:sldId id="322" r:id="rId26"/>
    <p:sldId id="323" r:id="rId27"/>
    <p:sldId id="326" r:id="rId28"/>
    <p:sldId id="329" r:id="rId29"/>
    <p:sldId id="297" r:id="rId30"/>
    <p:sldId id="330" r:id="rId31"/>
    <p:sldId id="29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76009" autoAdjust="0"/>
  </p:normalViewPr>
  <p:slideViewPr>
    <p:cSldViewPr snapToGrid="0">
      <p:cViewPr varScale="1">
        <p:scale>
          <a:sx n="86" d="100"/>
          <a:sy n="86" d="100"/>
        </p:scale>
        <p:origin x="798" y="90"/>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a:t>
            </a:r>
            <a:r>
              <a:rPr lang="en-US" altLang="zh-CN" dirty="0" smtClean="0"/>
              <a:t>. </a:t>
            </a:r>
            <a:r>
              <a:rPr lang="zh-CN" altLang="en-US" dirty="0" smtClean="0"/>
              <a:t>分级信息</a:t>
            </a:r>
            <a:r>
              <a:rPr lang="zh-CN" altLang="en-US" dirty="0" smtClean="0"/>
              <a:t>散落在整个</a:t>
            </a:r>
            <a:r>
              <a:rPr lang="zh-CN" altLang="en-US" dirty="0" smtClean="0"/>
              <a:t>审核</a:t>
            </a:r>
            <a:r>
              <a:rPr lang="zh-CN" altLang="en-US" dirty="0" smtClean="0"/>
              <a:t>链路上</a:t>
            </a:r>
            <a:endParaRPr lang="en-US" altLang="zh-CN" dirty="0" smtClean="0"/>
          </a:p>
          <a:p>
            <a:r>
              <a:rPr lang="en-US" altLang="zh-CN" dirty="0" smtClean="0"/>
              <a:t>2. </a:t>
            </a:r>
            <a:r>
              <a:rPr lang="zh-CN" altLang="en-US" dirty="0" smtClean="0"/>
              <a:t>分级打</a:t>
            </a:r>
            <a:r>
              <a:rPr lang="zh-CN" altLang="en-US" dirty="0" smtClean="0"/>
              <a:t>标生成</a:t>
            </a:r>
            <a:r>
              <a:rPr lang="zh-CN" altLang="en-US" dirty="0" smtClean="0"/>
              <a:t>人审工</a:t>
            </a:r>
            <a:r>
              <a:rPr lang="zh-CN" altLang="en-US" dirty="0" smtClean="0"/>
              <a:t>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a:t>
            </a:r>
            <a:r>
              <a:rPr lang="zh-CN" altLang="en-US" dirty="0" smtClean="0"/>
              <a:t>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a:t>
            </a:r>
            <a:r>
              <a:rPr lang="zh-CN" altLang="en-US" dirty="0" smtClean="0"/>
              <a:t>，整体链路中间断</a:t>
            </a:r>
            <a:r>
              <a:rPr lang="zh-CN" altLang="en-US" dirty="0" smtClean="0"/>
              <a:t>掉</a:t>
            </a:r>
            <a:r>
              <a:rPr lang="zh-CN" altLang="en-US" dirty="0" smtClean="0"/>
              <a:t>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a:t>
            </a:r>
            <a:r>
              <a:rPr lang="zh-CN" altLang="en-US" baseline="0" dirty="0" smtClean="0"/>
              <a:t>权重由运营人员在系统</a:t>
            </a:r>
            <a:r>
              <a:rPr lang="en-US" altLang="zh-CN" baseline="0" dirty="0" err="1" smtClean="0"/>
              <a:t>bss</a:t>
            </a:r>
            <a:r>
              <a:rPr lang="zh-CN" altLang="en-US" baseline="0" dirty="0" smtClean="0"/>
              <a:t>后台进行</a:t>
            </a:r>
            <a:r>
              <a:rPr lang="zh-CN" altLang="en-US" baseline="0" dirty="0" smtClean="0"/>
              <a:t>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a:t>
            </a:r>
            <a:r>
              <a:rPr lang="zh-CN" altLang="en-US" baseline="0" dirty="0" smtClean="0"/>
              <a:t>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a:t>
            </a:r>
            <a:r>
              <a:rPr lang="zh-CN" altLang="en-US" baseline="0" dirty="0" smtClean="0"/>
              <a:t>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14</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a:t>
            </a:r>
            <a:r>
              <a:rPr lang="zh-CN" altLang="en-US" dirty="0" smtClean="0"/>
              <a:t>问题</a:t>
            </a:r>
            <a:r>
              <a:rPr lang="zh-CN" altLang="en-US" dirty="0" smtClean="0"/>
              <a:t>：既然有优先级，那就需要考虑饥饿的问题，这里，程序是通过</a:t>
            </a:r>
            <a:r>
              <a:rPr lang="zh-CN" altLang="en-US" dirty="0" smtClean="0"/>
              <a:t>将各个优先级覆盖</a:t>
            </a:r>
            <a:r>
              <a:rPr lang="zh-CN" altLang="en-US" dirty="0" smtClean="0"/>
              <a:t>，保证人工审核，申请工单时，高低优先级的工单会按照比例派发给审核人员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a:t>
            </a:r>
            <a:r>
              <a:rPr lang="zh-CN" altLang="en-US" dirty="0" smtClean="0"/>
              <a:t>模型效果：通过算法改进分级模型，而不是手动配置权重的方式进行</a:t>
            </a:r>
            <a:r>
              <a:rPr lang="zh-CN" altLang="en-US" dirty="0" smtClean="0"/>
              <a:t>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r>
              <a:rPr lang="zh-CN" altLang="en-US" baseline="0" dirty="0" smtClean="0"/>
              <a:t>：</a:t>
            </a:r>
            <a:endParaRPr lang="en-US" altLang="zh-CN" baseline="0" dirty="0" smtClean="0"/>
          </a:p>
          <a:p>
            <a:pPr marL="0" indent="0">
              <a:buNone/>
            </a:pPr>
            <a:r>
              <a:rPr lang="zh-CN" altLang="en-US" baseline="0" dirty="0" smtClean="0"/>
              <a:t>对审核中心做功能</a:t>
            </a:r>
            <a:r>
              <a:rPr lang="zh-CN" altLang="en-US" baseline="0" dirty="0" smtClean="0"/>
              <a:t>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19</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我会先介绍一下我们数字营销平台的业务内容，然后结合我负责的部分，谈谈其中存在的问题与挑战，</a:t>
            </a:r>
            <a:endParaRPr lang="en-US" altLang="zh-CN" dirty="0" smtClean="0"/>
          </a:p>
          <a:p>
            <a:r>
              <a:rPr lang="zh-CN" altLang="en-US" dirty="0" smtClean="0"/>
              <a:t>在结合平台本身的特性与系统要求的情况下，我会提出经过思考后的解决方案，并详细说明解决方案的一些关键要点，</a:t>
            </a:r>
            <a:endParaRPr lang="en-US" altLang="zh-CN" dirty="0" smtClean="0"/>
          </a:p>
          <a:p>
            <a:r>
              <a:rPr lang="zh-CN" altLang="en-US" dirty="0" smtClean="0"/>
              <a:t>最后根据实现的效果对方案进行初步的评估，同时给出未来发展的思考。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后，会垃圾回收</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51374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那广告的主旨是帮助广告主和或者代表广告主利益的代理商通过信息媒体等方式低成本地接触用户，通俗一点，就是广告主通过广告平台，将利益相关的信息发布到相关用户。</a:t>
            </a:r>
            <a:endParaRPr lang="en-US" altLang="zh-CN" dirty="0" smtClean="0"/>
          </a:p>
          <a:p>
            <a:r>
              <a:rPr lang="zh-CN" altLang="en-US" dirty="0" smtClean="0"/>
              <a:t>那作为一个广告平台，它整体的链路就比较清晰了：</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如果广告产品机器审核无法区分，那我们还有相应的人工审核，保证最终发布的产品安全、无风险。当广告产品审核无误后，系统会将其进行站点投放，这时，互联网的用户对产品进行点击，浏览，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系统会通过广告引擎对点击进行过滤与统计，生成实时与日终的结算，一方面保证了平台的基本利益，另一方面广告主可以对购买的广告产品有效果上的认知。</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那我负责的业务系统是广告审核相关的链路，从这里可以看出，广告产品能否成功投放，取决于产品能否通过审核，那审核中心的效率从某种程度上，影响着整个广告平台的效率。</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而在实际的问题排查过程中，我发现会有一些客户会反馈，购买平台的产品，修改了标题后，迟迟不能审核通过，而有些是按时计费的产品比如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由于审核的时效影响着平台的整体消耗，所以高效的审核流程也是当前审核中心的追求目标。</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在详细说明审核时效的问题前，我们先从技术层面看看审核中心的链路。</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然后消息中心会通过监听数据库变更的</a:t>
            </a:r>
            <a:r>
              <a:rPr lang="en-US" altLang="zh-CN" dirty="0" smtClean="0"/>
              <a:t>DRC</a:t>
            </a:r>
            <a:r>
              <a:rPr lang="zh-CN" altLang="en-US" dirty="0" smtClean="0"/>
              <a:t>消息，产生对应于业务的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a:t>
            </a:r>
            <a:endParaRPr lang="en-US" altLang="zh-CN" dirty="0" smtClean="0"/>
          </a:p>
          <a:p>
            <a:pPr marL="0" indent="0">
              <a:buNone/>
            </a:pPr>
            <a:r>
              <a:rPr lang="zh-CN" altLang="en-US" dirty="0" smtClean="0"/>
              <a:t>对审核关注的消息进行处理。</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那从上述链路来看，我们可以总结两个特点，一个是整体审核链路通过消息队列的形式串联起来，另一个本质上讲是消息的特点，处理异步化。上面红色的调用都是异步处理的过程。</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那审核中心当前存在的问题和挑战也就比较容易总结出来了。</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1</a:t>
            </a:r>
            <a:r>
              <a:rPr lang="en-US" altLang="zh-CN" dirty="0" smtClean="0"/>
              <a:t>. </a:t>
            </a:r>
            <a:r>
              <a:rPr lang="zh-CN" altLang="en-US" dirty="0" smtClean="0"/>
              <a:t>审核工单无差别，外包人员无法获知哪些工单是风险高的，哪些是普通类型的工单</a:t>
            </a:r>
            <a:endParaRPr lang="en-US" altLang="zh-CN" dirty="0" smtClean="0"/>
          </a:p>
          <a:p>
            <a:pPr marL="0" indent="0">
              <a:buNone/>
            </a:pPr>
            <a:r>
              <a:rPr lang="zh-CN" altLang="en-US" dirty="0" smtClean="0"/>
              <a:t>同时造成了在高峰的情况下，可能有些高危类目的产品还阻塞在队列中，而外包人员直接申请普通产品的工单</a:t>
            </a:r>
            <a:endParaRPr lang="en-US" altLang="zh-CN" dirty="0" smtClean="0"/>
          </a:p>
          <a:p>
            <a:pPr marL="228600" indent="-228600">
              <a:buAutoNum type="arabicPeriod" startAt="2"/>
            </a:pPr>
            <a:r>
              <a:rPr lang="zh-CN" altLang="en-US" dirty="0" smtClean="0"/>
              <a:t>看一下审核各链路的速度情况，同步</a:t>
            </a:r>
            <a:r>
              <a:rPr lang="zh-CN" altLang="en-US" dirty="0" smtClean="0"/>
              <a:t>中心</a:t>
            </a:r>
            <a:r>
              <a:rPr lang="en-US" altLang="zh-CN" dirty="0" smtClean="0"/>
              <a:t>offer</a:t>
            </a:r>
            <a:r>
              <a:rPr lang="zh-CN" altLang="en-US" dirty="0" smtClean="0"/>
              <a:t>同步</a:t>
            </a:r>
            <a:r>
              <a:rPr lang="en-US" altLang="zh-CN" dirty="0" smtClean="0"/>
              <a:t>3000</a:t>
            </a:r>
            <a:r>
              <a:rPr lang="zh-CN" altLang="en-US" dirty="0" smtClean="0"/>
              <a:t>万</a:t>
            </a:r>
            <a:r>
              <a:rPr lang="en-US" altLang="zh-CN" dirty="0" smtClean="0"/>
              <a:t>/</a:t>
            </a:r>
            <a:r>
              <a:rPr lang="zh-CN" altLang="en-US" dirty="0" smtClean="0"/>
              <a:t>天、</a:t>
            </a:r>
            <a:r>
              <a:rPr lang="zh-CN" altLang="en-US" dirty="0" smtClean="0"/>
              <a:t>机审部分</a:t>
            </a:r>
            <a:r>
              <a:rPr lang="zh-CN" altLang="en-US" dirty="0" smtClean="0"/>
              <a:t>在</a:t>
            </a:r>
            <a:r>
              <a:rPr lang="en-US" altLang="zh-CN" dirty="0" smtClean="0"/>
              <a:t>30-50</a:t>
            </a:r>
            <a:r>
              <a:rPr lang="zh-CN" altLang="en-US" dirty="0" smtClean="0"/>
              <a:t>万</a:t>
            </a:r>
            <a:r>
              <a:rPr lang="en-US" altLang="zh-CN" dirty="0" smtClean="0"/>
              <a:t>/</a:t>
            </a:r>
            <a:r>
              <a:rPr lang="zh-CN" altLang="en-US" dirty="0" smtClean="0"/>
              <a:t>天，而人审每天在</a:t>
            </a:r>
            <a:r>
              <a:rPr lang="en-US" altLang="zh-CN" dirty="0" smtClean="0"/>
              <a:t>2-3</a:t>
            </a:r>
            <a:r>
              <a:rPr lang="zh-CN" altLang="en-US" dirty="0" smtClean="0"/>
              <a:t>万</a:t>
            </a:r>
            <a:r>
              <a:rPr lang="en-US" altLang="zh-CN" dirty="0" smtClean="0"/>
              <a:t>/</a:t>
            </a:r>
            <a:r>
              <a:rPr lang="zh-CN" altLang="en-US" dirty="0" smtClean="0"/>
              <a:t>天。而人审一旦超过五万单以上，基本人审就处理不完工单了，这个时候就会出现工单堆积的情况</a:t>
            </a:r>
            <a:endParaRPr lang="en-US" altLang="zh-CN" dirty="0" smtClean="0"/>
          </a:p>
          <a:p>
            <a:pPr marL="0" indent="0">
              <a:buNone/>
            </a:pPr>
            <a:r>
              <a:rPr lang="zh-CN" altLang="en-US" dirty="0" smtClean="0"/>
              <a:t>，影响广告产品</a:t>
            </a:r>
            <a:r>
              <a:rPr lang="zh-CN" altLang="en-US" dirty="0" smtClean="0"/>
              <a:t>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审核中心的链路，涉及主站与规则中心，那关联系统对审核中心也是有影响的，具体表现在，主站类目的变更，规则中心规则的新增与调整，这些都会实时影响审核中心的时效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6</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基于审核中心存在的问题以及审核中心需要保证的基本功能，总结出了审核中心的基本要求</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要保证网站的法务风险在比较低的水平，这对应的就要保证各方面的消息被及时的消费，不能出现，用户修改内容，很久之后才审核的情况。</a:t>
            </a:r>
            <a:endParaRPr lang="en-US" altLang="zh-CN" baseline="0" dirty="0" smtClean="0"/>
          </a:p>
          <a:p>
            <a:pPr marL="228600" indent="-228600">
              <a:buAutoNum type="arabicPeriod"/>
            </a:pPr>
            <a:r>
              <a:rPr lang="zh-CN" altLang="en-US" baseline="0" dirty="0" smtClean="0"/>
              <a:t>产品进入审核后，不能在线上投放，那在有工单堆积的情况下，会影响产品的消耗，这个时候就要求，我们能够对堆积的工单有优先级处理的标示。</a:t>
            </a:r>
            <a:endParaRPr lang="en-US" altLang="zh-CN" dirty="0" smtClean="0"/>
          </a:p>
          <a:p>
            <a:r>
              <a:rPr lang="en-US" altLang="zh-CN" dirty="0" smtClean="0"/>
              <a:t>3.</a:t>
            </a:r>
            <a:r>
              <a:rPr lang="en-US" altLang="zh-CN" baseline="0" dirty="0" smtClean="0"/>
              <a:t>  </a:t>
            </a:r>
            <a:r>
              <a:rPr lang="zh-CN" altLang="en-US" baseline="0" dirty="0" smtClean="0"/>
              <a:t>审核中心被关联系统所影响，那能否将关联系统生成的工单进行单独的处理，使得审核中心运行时的审核时效尽可能地不受影响</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那讲完了审核分级的设计要求，我们需要考虑如何分级？</a:t>
            </a:r>
            <a:endParaRPr lang="en-US" altLang="zh-CN" dirty="0" smtClean="0"/>
          </a:p>
          <a:p>
            <a:endParaRPr lang="en-US" altLang="zh-CN" dirty="0" smtClean="0"/>
          </a:p>
          <a:p>
            <a:r>
              <a:rPr lang="zh-CN" altLang="en-US" dirty="0" smtClean="0"/>
              <a:t>那其实核心问题是，分级的标准是什么？</a:t>
            </a:r>
            <a:endParaRPr lang="en-US" altLang="zh-CN" dirty="0" smtClean="0"/>
          </a:p>
          <a:p>
            <a:endParaRPr lang="en-US" altLang="zh-CN" dirty="0" smtClean="0"/>
          </a:p>
          <a:p>
            <a:r>
              <a:rPr lang="zh-CN" altLang="en-US" dirty="0" smtClean="0"/>
              <a:t>那这块，我虽然了解整体的业务内容，但是对于整个广告产品的认识还是比较浅显的，那分级模型这块，我主动联系我们的产品与运营人员进行讨论，最终双方一致决定的模型。</a:t>
            </a:r>
            <a:endParaRPr lang="en-US" altLang="zh-CN" dirty="0" smtClean="0"/>
          </a:p>
          <a:p>
            <a:endParaRPr lang="en-US" altLang="zh-CN" dirty="0" smtClean="0"/>
          </a:p>
          <a:p>
            <a:r>
              <a:rPr lang="zh-CN" altLang="en-US" dirty="0" smtClean="0"/>
              <a:t>我们主要是从</a:t>
            </a:r>
            <a:r>
              <a:rPr lang="zh-CN" altLang="en-US" dirty="0" smtClean="0"/>
              <a:t>商家的维度和产品的维度，对审核消息进行分级处理</a:t>
            </a:r>
            <a:endParaRPr lang="en-US" altLang="zh-CN" dirty="0" smtClean="0"/>
          </a:p>
          <a:p>
            <a:pPr marL="228600" indent="-228600">
              <a:buAutoNum type="arabicPeriod"/>
            </a:pPr>
            <a:r>
              <a:rPr lang="zh-CN" altLang="en-US" baseline="0" dirty="0" smtClean="0"/>
              <a:t>用户从订购产品，创建创意，系统审核</a:t>
            </a:r>
            <a:r>
              <a:rPr lang="zh-CN" altLang="en-US" baseline="0" dirty="0" smtClean="0"/>
              <a:t>，到最后的产品投放，其实这每个过程都是信息的源头。</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那从信息的维度分类来看：</a:t>
            </a:r>
            <a:endParaRPr lang="en-US" altLang="zh-CN" baseline="0" dirty="0" smtClean="0"/>
          </a:p>
          <a:p>
            <a:pPr marL="228600" indent="-228600">
              <a:buAutoNum type="arabicPeriod"/>
            </a:pPr>
            <a:r>
              <a:rPr lang="zh-CN" altLang="en-US" baseline="0" dirty="0" smtClean="0"/>
              <a:t>商家</a:t>
            </a:r>
            <a:r>
              <a:rPr lang="zh-CN" altLang="en-US" baseline="0" dirty="0" smtClean="0"/>
              <a:t>的维度来看，主要的衡量指标有，</a:t>
            </a:r>
            <a:r>
              <a:rPr lang="zh-CN" altLang="en-US" baseline="0" dirty="0" smtClean="0"/>
              <a:t>大盘的消耗情况，</a:t>
            </a:r>
            <a:r>
              <a:rPr lang="zh-CN" altLang="en-US" baseline="0" dirty="0" smtClean="0"/>
              <a:t>客户类型、以往的历史审核记录通过率，以及网站违规处罚扣分的情况</a:t>
            </a:r>
            <a:endParaRPr lang="en-US" altLang="zh-CN" baseline="0" dirty="0" smtClean="0"/>
          </a:p>
          <a:p>
            <a:pPr marL="228600" indent="-228600">
              <a:buAutoNum type="arabicPeriod"/>
            </a:pPr>
            <a:r>
              <a:rPr lang="zh-CN" altLang="en-US" baseline="0" dirty="0" smtClean="0"/>
              <a:t>产品的维度，对于按时付费模型的</a:t>
            </a:r>
            <a:r>
              <a:rPr lang="en-US" altLang="zh-CN" baseline="0" dirty="0" smtClean="0"/>
              <a:t>CPT</a:t>
            </a:r>
            <a:r>
              <a:rPr lang="zh-CN" altLang="en-US" baseline="0" dirty="0" smtClean="0"/>
              <a:t>和点击的</a:t>
            </a:r>
            <a:r>
              <a:rPr lang="en-US" altLang="zh-CN" baseline="0" dirty="0" smtClean="0"/>
              <a:t>CPC</a:t>
            </a:r>
            <a:r>
              <a:rPr lang="zh-CN" altLang="en-US" baseline="0" dirty="0" smtClean="0"/>
              <a:t>，从网站消耗和商家的消耗来看，可以给</a:t>
            </a:r>
            <a:r>
              <a:rPr lang="en-US" altLang="zh-CN" baseline="0" dirty="0" smtClean="0"/>
              <a:t>CPT</a:t>
            </a:r>
            <a:r>
              <a:rPr lang="zh-CN" altLang="en-US" baseline="0" dirty="0" smtClean="0"/>
              <a:t>更高的</a:t>
            </a:r>
            <a:r>
              <a:rPr lang="zh-CN" altLang="en-US" baseline="0" dirty="0" smtClean="0"/>
              <a:t>优先级，而风险方面，一方面是行业风险，对于高危类目的商品，我们需要给其更高的处理优先级，而另一个方面，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a:t>
            </a:r>
            <a:r>
              <a:rPr lang="zh-CN" altLang="en-US" baseline="0" dirty="0" smtClean="0"/>
              <a:t>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26875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smtClean="0">
                <a:latin typeface="+mj-ea"/>
                <a:ea typeface="+mj-ea"/>
              </a:rPr>
              <a:t>: 2018/8/3</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87599"/>
            <a:ext cx="10953750" cy="4805089"/>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11" name="内容占位符 10"/>
          <p:cNvPicPr>
            <a:picLocks noGrp="1" noChangeAspect="1"/>
          </p:cNvPicPr>
          <p:nvPr>
            <p:ph idx="1"/>
          </p:nvPr>
        </p:nvPicPr>
        <p:blipFill>
          <a:blip r:embed="rId3"/>
          <a:stretch>
            <a:fillRect/>
          </a:stretch>
        </p:blipFill>
        <p:spPr>
          <a:xfrm>
            <a:off x="864489" y="1071524"/>
            <a:ext cx="4871459" cy="521493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07" y="930555"/>
            <a:ext cx="7028774" cy="5143422"/>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998263"/>
            <a:ext cx="8511822" cy="452432"/>
          </a:xfrm>
          <a:prstGeom prst="rect">
            <a:avLst/>
          </a:prstGeom>
          <a:noFill/>
        </p:spPr>
        <p:txBody>
          <a:bodyPr wrap="squar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2010128" y="1517943"/>
            <a:ext cx="2369254" cy="412421"/>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a:t>
            </a:r>
            <a:r>
              <a:rPr lang="zh-CN" altLang="en-US" sz="1600" dirty="0" smtClean="0">
                <a:latin typeface="Arial" panose="020B0604020202020204" pitchFamily="34" charset="0"/>
                <a:ea typeface="微软雅黑" panose="020B0503020204020204" pitchFamily="34" charset="-122"/>
              </a:rPr>
              <a:t>配置</a:t>
            </a:r>
            <a:r>
              <a:rPr lang="zh-CN" altLang="en-US" sz="1400" dirty="0" smtClean="0">
                <a:latin typeface="Arial" panose="020B0604020202020204" pitchFamily="34" charset="0"/>
                <a:ea typeface="微软雅黑" panose="020B0503020204020204" pitchFamily="34" charset="-122"/>
              </a:rPr>
              <a:t>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431954" y="1575146"/>
            <a:ext cx="2369254" cy="412421"/>
          </a:xfrm>
          <a:prstGeom prst="rect">
            <a:avLst/>
          </a:prstGeom>
          <a:noFill/>
        </p:spPr>
        <p:txBody>
          <a:bodyPr wrap="square" rtlCol="0">
            <a:spAutoFit/>
          </a:bodyPr>
          <a:lstStyle/>
          <a:p>
            <a:pPr>
              <a:lnSpc>
                <a:spcPct val="130000"/>
              </a:lnSpc>
            </a:pPr>
            <a:r>
              <a:rPr lang="en-US" altLang="zh-CN" sz="16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5853715" y="2267827"/>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4522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18693" y="4573525"/>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207728" y="5265283"/>
            <a:ext cx="2369254"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1.</a:t>
            </a: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5" name="文本框 14"/>
          <p:cNvSpPr txBox="1"/>
          <p:nvPr/>
        </p:nvSpPr>
        <p:spPr>
          <a:xfrm>
            <a:off x="8217180" y="5675959"/>
            <a:ext cx="2632993"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2.</a:t>
            </a:r>
            <a:r>
              <a:rPr lang="zh-CN" altLang="en-US" sz="1400" dirty="0" smtClean="0">
                <a:latin typeface="Arial" panose="020B0604020202020204" pitchFamily="34" charset="0"/>
                <a:ea typeface="微软雅黑" panose="020B0503020204020204" pitchFamily="34" charset="-122"/>
              </a:rPr>
              <a:t>不同场景下，针对性的工单</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646331" cy="369332"/>
          </a:xfrm>
          <a:prstGeom prst="rect">
            <a:avLst/>
          </a:prstGeom>
        </p:spPr>
        <p:txBody>
          <a:bodyPr wrap="none">
            <a:spAutoFit/>
          </a:bodyPr>
          <a:lstStyle/>
          <a:p>
            <a:r>
              <a:rPr lang="zh-CN" altLang="en-US" dirty="0"/>
              <a:t>一般</a:t>
            </a:r>
            <a:endParaRPr lang="zh-CN" altLang="en-US" dirty="0"/>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模型注意事项</a:t>
            </a:r>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bg1">
              <a:lumMod val="65000"/>
              <a:alpha val="9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13327" y="2700942"/>
            <a:ext cx="2530162"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a:t>
            </a:r>
            <a:r>
              <a:rPr lang="zh-CN" altLang="en-US" sz="2000" b="1" dirty="0" smtClean="0">
                <a:latin typeface="微软雅黑" panose="020B0503020204020204" pitchFamily="34" charset="-122"/>
                <a:ea typeface="微软雅黑" panose="020B0503020204020204" pitchFamily="34" charset="-122"/>
              </a:rPr>
              <a:t>平台</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69670" y="2547556"/>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更新规则</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2905173" y="4781340"/>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大量工单</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844812" y="4951919"/>
            <a:ext cx="3593463"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a:t>
            </a:r>
            <a:r>
              <a:rPr lang="zh-CN" altLang="en-US" sz="2000" b="1" dirty="0" smtClean="0">
                <a:latin typeface="微软雅黑" panose="020B0503020204020204" pitchFamily="34" charset="-122"/>
                <a:ea typeface="微软雅黑" panose="020B0503020204020204" pitchFamily="34" charset="-122"/>
              </a:rPr>
              <a:t>处理任务，</a:t>
            </a:r>
            <a:r>
              <a:rPr lang="zh-CN" altLang="en-US" sz="2000" b="1" dirty="0">
                <a:latin typeface="微软雅黑" panose="020B0503020204020204" pitchFamily="34" charset="-122"/>
                <a:ea typeface="微软雅黑" panose="020B0503020204020204" pitchFamily="34" charset="-122"/>
              </a:rPr>
              <a:t>异步</a:t>
            </a:r>
            <a:r>
              <a:rPr lang="zh-CN" altLang="en-US" sz="2000" b="1" dirty="0" smtClean="0">
                <a:latin typeface="微软雅黑" panose="020B0503020204020204" pitchFamily="34" charset="-122"/>
                <a:ea typeface="微软雅黑" panose="020B0503020204020204" pitchFamily="34" charset="-122"/>
              </a:rPr>
              <a:t>化</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
        <p:nvSpPr>
          <p:cNvPr id="16" name="矩形 15"/>
          <p:cNvSpPr/>
          <p:nvPr/>
        </p:nvSpPr>
        <p:spPr>
          <a:xfrm>
            <a:off x="7469670" y="2985778"/>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重新检查</a:t>
            </a:r>
            <a:endParaRPr lang="zh-CN" altLang="en-US" sz="2000" b="1" dirty="0">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影响审核时效</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10" name="内容占位符 9"/>
          <p:cNvPicPr>
            <a:picLocks noGrp="1" noChangeAspect="1"/>
          </p:cNvPicPr>
          <p:nvPr>
            <p:ph idx="1"/>
          </p:nvPr>
        </p:nvPicPr>
        <p:blipFill>
          <a:blip r:embed="rId3"/>
          <a:stretch>
            <a:fillRect/>
          </a:stretch>
        </p:blipFill>
        <p:spPr>
          <a:xfrm>
            <a:off x="1781358" y="1060372"/>
            <a:ext cx="8569437" cy="521493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a:t>
            </a:r>
            <a:r>
              <a:rPr lang="zh-CN" altLang="en-US" dirty="0" smtClean="0"/>
              <a:t>拓展</a:t>
            </a:r>
            <a:endParaRPr lang="en-US" altLang="zh-CN" dirty="0"/>
          </a:p>
          <a:p>
            <a:pPr lvl="2"/>
            <a:r>
              <a:rPr lang="zh-CN" altLang="en-US" dirty="0" smtClean="0"/>
              <a:t>集团类</a:t>
            </a:r>
            <a:r>
              <a:rPr lang="zh-CN" altLang="en-US" dirty="0" smtClean="0"/>
              <a:t>目</a:t>
            </a:r>
            <a:r>
              <a:rPr lang="zh-CN" altLang="en-US" dirty="0" smtClean="0"/>
              <a:t>变更</a:t>
            </a:r>
            <a:endParaRPr lang="en-US" altLang="zh-CN" dirty="0" smtClean="0"/>
          </a:p>
          <a:p>
            <a:pPr lvl="2"/>
            <a:r>
              <a:rPr lang="zh-CN" altLang="en-US" dirty="0" smtClean="0"/>
              <a:t>标准</a:t>
            </a:r>
            <a:r>
              <a:rPr lang="zh-CN" altLang="en-US" dirty="0" smtClean="0"/>
              <a:t>属性批量</a:t>
            </a:r>
            <a:r>
              <a:rPr lang="zh-CN" altLang="en-US" dirty="0" smtClean="0"/>
              <a:t>订正</a:t>
            </a:r>
            <a:endParaRPr lang="en-US" altLang="zh-CN" dirty="0" smtClean="0"/>
          </a:p>
          <a:p>
            <a:pPr lvl="2"/>
            <a:r>
              <a:rPr lang="zh-CN" altLang="en-US" dirty="0" smtClean="0"/>
              <a:t>全店管家</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450666"/>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，偶尔</a:t>
            </a:r>
            <a:r>
              <a:rPr lang="zh-CN" altLang="en-US" dirty="0"/>
              <a:t>会</a:t>
            </a:r>
            <a:r>
              <a:rPr lang="en-US" altLang="zh-CN" dirty="0" smtClean="0"/>
              <a:t>OOM</a:t>
            </a:r>
            <a:r>
              <a:rPr lang="zh-CN" altLang="en-US" dirty="0" smtClean="0"/>
              <a:t>，元数据</a:t>
            </a:r>
            <a:r>
              <a:rPr lang="zh-CN" altLang="en-US" dirty="0" smtClean="0"/>
              <a:t>空间溢出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a:t>
            </a:r>
            <a:r>
              <a:rPr lang="zh-CN" altLang="en-US" dirty="0"/>
              <a:t>存储</a:t>
            </a:r>
            <a:r>
              <a:rPr lang="zh-CN" altLang="en-US" dirty="0" smtClean="0"/>
              <a:t>类元数据信息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134962"/>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026" y="965994"/>
            <a:ext cx="8489847" cy="5214938"/>
          </a:xfrm>
        </p:spPr>
      </p:pic>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泄漏原因</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012" y="1020763"/>
            <a:ext cx="8905875" cy="2380359"/>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012" y="3663671"/>
            <a:ext cx="8905875" cy="2614466"/>
          </a:xfrm>
          <a:prstGeom prst="rect">
            <a:avLst/>
          </a:prstGeom>
        </p:spPr>
      </p:pic>
      <p:sp>
        <p:nvSpPr>
          <p:cNvPr id="7" name="左弧形箭头 6"/>
          <p:cNvSpPr/>
          <p:nvPr/>
        </p:nvSpPr>
        <p:spPr>
          <a:xfrm>
            <a:off x="713679" y="287751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95055" y="2210942"/>
            <a:ext cx="1355957" cy="452432"/>
          </a:xfrm>
          <a:prstGeom prst="rect">
            <a:avLst/>
          </a:prstGeom>
          <a:noFill/>
        </p:spPr>
        <p:txBody>
          <a:bodyPr wrap="square" rtlCol="0">
            <a:spAutoFit/>
          </a:bodyPr>
          <a:lstStyle/>
          <a:p>
            <a:pPr>
              <a:lnSpc>
                <a:spcPct val="130000"/>
              </a:lnSpc>
            </a:pPr>
            <a:r>
              <a:rPr lang="en-US" altLang="zh-CN" b="1" dirty="0">
                <a:solidFill>
                  <a:schemeClr val="accent1"/>
                </a:solidFill>
                <a:latin typeface="微软雅黑" panose="020B0503020204020204" pitchFamily="34" charset="-122"/>
                <a:ea typeface="微软雅黑" panose="020B0503020204020204" pitchFamily="34" charset="-122"/>
                <a:cs typeface="+mj-cs"/>
              </a:rPr>
              <a:t>2.3.3</a:t>
            </a:r>
            <a:r>
              <a:rPr lang="zh-CN" altLang="en-US" b="1" dirty="0">
                <a:solidFill>
                  <a:schemeClr val="accent1"/>
                </a:solidFill>
                <a:latin typeface="微软雅黑" panose="020B0503020204020204" pitchFamily="34" charset="-122"/>
                <a:ea typeface="微软雅黑" panose="020B0503020204020204" pitchFamily="34" charset="-122"/>
                <a:cs typeface="+mj-cs"/>
              </a:rPr>
              <a:t>以前</a:t>
            </a:r>
          </a:p>
        </p:txBody>
      </p:sp>
      <p:sp>
        <p:nvSpPr>
          <p:cNvPr id="9" name="文本框 8"/>
          <p:cNvSpPr txBox="1"/>
          <p:nvPr/>
        </p:nvSpPr>
        <p:spPr>
          <a:xfrm>
            <a:off x="395054" y="4653249"/>
            <a:ext cx="1355957" cy="417358"/>
          </a:xfrm>
          <a:prstGeom prst="rect">
            <a:avLst/>
          </a:prstGeom>
          <a:noFill/>
        </p:spPr>
        <p:txBody>
          <a:bodyPr wrap="square" rtlCol="0">
            <a:spAutoFit/>
          </a:bodyPr>
          <a:lstStyle/>
          <a:p>
            <a:pPr>
              <a:lnSpc>
                <a:spcPct val="130000"/>
              </a:lnSpc>
            </a:pPr>
            <a:r>
              <a:rPr lang="en-US" altLang="zh-CN" b="1" dirty="0" smtClean="0">
                <a:solidFill>
                  <a:schemeClr val="accent1"/>
                </a:solidFill>
                <a:latin typeface="微软雅黑" panose="020B0503020204020204" pitchFamily="34" charset="-122"/>
                <a:ea typeface="微软雅黑" panose="020B0503020204020204" pitchFamily="34" charset="-122"/>
                <a:cs typeface="+mj-cs"/>
              </a:rPr>
              <a:t>2.3.3</a:t>
            </a:r>
            <a:r>
              <a:rPr lang="zh-CN" altLang="en-US" b="1" dirty="0" smtClean="0">
                <a:solidFill>
                  <a:schemeClr val="accent1"/>
                </a:solidFill>
                <a:latin typeface="微软雅黑" panose="020B0503020204020204" pitchFamily="34" charset="-122"/>
                <a:ea typeface="微软雅黑" panose="020B0503020204020204" pitchFamily="34" charset="-122"/>
                <a:cs typeface="+mj-cs"/>
              </a:rPr>
              <a:t>以后</a:t>
            </a:r>
            <a:endParaRPr lang="zh-CN" altLang="en-US" b="1" dirty="0">
              <a:solidFill>
                <a:schemeClr val="accent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067" y="4081338"/>
            <a:ext cx="8814820" cy="1561180"/>
          </a:xfrm>
          <a:prstGeom prst="rect">
            <a:avLst/>
          </a:prstGeom>
        </p:spPr>
      </p:pic>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en-US" altLang="zh-CN" dirty="0" smtClean="0"/>
              <a:t>.</a:t>
            </a:r>
            <a:r>
              <a:rPr lang="zh-CN" altLang="en-US" dirty="0" smtClean="0"/>
              <a:t>个人的成长</a:t>
            </a:r>
            <a:endParaRPr lang="zh-CN" altLang="en-US" dirty="0"/>
          </a:p>
        </p:txBody>
      </p:sp>
      <p:sp>
        <p:nvSpPr>
          <p:cNvPr id="3" name="内容占位符 2"/>
          <p:cNvSpPr>
            <a:spLocks noGrp="1"/>
          </p:cNvSpPr>
          <p:nvPr>
            <p:ph idx="1"/>
          </p:nvPr>
        </p:nvSpPr>
        <p:spPr/>
        <p:txBody>
          <a:bodyPr/>
          <a:lstStyle/>
          <a:p>
            <a:r>
              <a:rPr lang="zh-CN" altLang="en-US" dirty="0" smtClean="0"/>
              <a:t>通过具体的业务流程，了解平台业务代码，加深对业务的认识</a:t>
            </a:r>
            <a:endParaRPr lang="en-US" altLang="zh-CN" dirty="0" smtClean="0"/>
          </a:p>
          <a:p>
            <a:r>
              <a:rPr lang="zh-CN" altLang="en-US" dirty="0" smtClean="0"/>
              <a:t>对使用过的中间件和框架（</a:t>
            </a:r>
            <a:r>
              <a:rPr lang="en-US" altLang="zh-CN" dirty="0" err="1" smtClean="0"/>
              <a:t>MetaQ,Tair</a:t>
            </a:r>
            <a:r>
              <a:rPr lang="zh-CN" altLang="en-US" dirty="0" smtClean="0"/>
              <a:t>），能够主动了解其内部原理和实现</a:t>
            </a:r>
            <a:endParaRPr lang="en-US" altLang="zh-CN" dirty="0" smtClean="0"/>
          </a:p>
          <a:p>
            <a:r>
              <a:rPr lang="zh-CN" altLang="en-US" dirty="0" smtClean="0"/>
              <a:t>依托平台业务，用技术来提升业务价值</a:t>
            </a:r>
            <a:endParaRPr lang="en-US" altLang="zh-CN" dirty="0" smtClean="0"/>
          </a:p>
          <a:p>
            <a:r>
              <a:rPr lang="zh-CN" altLang="en-US" dirty="0" smtClean="0"/>
              <a:t>团队协作、业务交流得到很大的提升</a:t>
            </a:r>
            <a:endParaRPr lang="zh-CN" altLang="en-US" dirty="0"/>
          </a:p>
        </p:txBody>
      </p:sp>
    </p:spTree>
    <p:extLst>
      <p:ext uri="{BB962C8B-B14F-4D97-AF65-F5344CB8AC3E}">
        <p14:creationId xmlns:p14="http://schemas.microsoft.com/office/powerpoint/2010/main" val="4153073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a:stretch>
            <a:fillRect/>
          </a:stretch>
        </p:blipFill>
        <p:spPr>
          <a:xfrm>
            <a:off x="622764" y="1708353"/>
            <a:ext cx="11162371" cy="4377996"/>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407604" y="886250"/>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bg1">
              <a:lumMod val="65000"/>
              <a:alpha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9733</TotalTime>
  <Words>4350</Words>
  <Application>Microsoft Office PowerPoint</Application>
  <PresentationFormat>宽屏</PresentationFormat>
  <Paragraphs>329</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27</vt:i4>
      </vt:variant>
    </vt:vector>
  </HeadingPairs>
  <TitlesOfParts>
    <vt:vector size="42"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3.解决方案-遇到问题</vt:lpstr>
      <vt:lpstr>3.解决方案-遇到问题-检查手段</vt:lpstr>
      <vt:lpstr>3.解决方案-遇到问题-解决方法</vt:lpstr>
      <vt:lpstr>3.解决方案-遇到问题-泄漏原因</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编城</cp:lastModifiedBy>
  <cp:revision>584</cp:revision>
  <dcterms:created xsi:type="dcterms:W3CDTF">2018-06-12T11:34:01Z</dcterms:created>
  <dcterms:modified xsi:type="dcterms:W3CDTF">2018-08-06T10:59:34Z</dcterms:modified>
</cp:coreProperties>
</file>